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67" r:id="rId5"/>
    <p:sldId id="272" r:id="rId6"/>
    <p:sldId id="261" r:id="rId7"/>
    <p:sldId id="269" r:id="rId8"/>
    <p:sldId id="270" r:id="rId9"/>
    <p:sldId id="271" r:id="rId10"/>
    <p:sldId id="273" r:id="rId11"/>
    <p:sldId id="274" r:id="rId12"/>
    <p:sldId id="275" r:id="rId13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91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FC38B1-703A-49A4-A634-27F24E097769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2020/10/11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79B2A-BF25-4862-8EEB-C1ACE5554C14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51C4EA1-6F39-40D0-9D3E-4B74E1ED7AB9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2B46F2B-1084-40BA-9F0A-B1F6847335C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825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當初我是先看了電影再回頭來看書，我覺得書本的內容更加濃厚的展現出主人翁的一切，也從許多人的視角去看主人翁，我覺得是一部很值得推薦的小說。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155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特殊教育共有</a:t>
            </a:r>
            <a:r>
              <a:rPr lang="en-US" altLang="zh-TW" dirty="0"/>
              <a:t>16</a:t>
            </a:r>
            <a:r>
              <a:rPr lang="zh-TW" altLang="en-US" dirty="0"/>
              <a:t>類，</a:t>
            </a:r>
            <a:r>
              <a:rPr lang="en-US" altLang="zh-TW" dirty="0"/>
              <a:t>10</a:t>
            </a:r>
            <a:r>
              <a:rPr lang="zh-TW" altLang="en-US" dirty="0"/>
              <a:t>類的身心障礙、</a:t>
            </a:r>
            <a:r>
              <a:rPr lang="en-US" altLang="zh-TW" dirty="0"/>
              <a:t>6</a:t>
            </a:r>
            <a:r>
              <a:rPr lang="zh-TW" altLang="en-US" dirty="0"/>
              <a:t>類的資賦優異；我今天將針對身心障礙的部分作介紹，奇蹟男孩在特殊教育裡面我會把他歸類為「其他」。另外提醒大家，有身心障礙證明的人，不一定是有接受特殊教育的學生，因為我們常見的學習障礙就常常沒有身心障礙證明。但學習障礙卻是我們在特殊教育裡面常見到的服務對象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altLang="zh-TW" noProof="0" smtClean="0"/>
              <a:pPr/>
              <a:t>4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0847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大家是否習慣他人的注視的眼光，如果你今天走在校園中，周遭的人不斷的對你指指點點，你覺得那個感受如何。我相信應該不是很舒服，主角原以為躲在頭盔後面，就可以不引起注視，然而卻引起更多注意。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altLang="zh-TW" noProof="0" smtClean="0"/>
              <a:pPr/>
              <a:t>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4851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求學階段，友情真的十分重要，從開始讀書後，我們就發現朋友其實占了我們生活的絕大部分。但是如果有一天，因為些許的誤會，讓我們好不容易獲得的友情崩潰了，那你會再鼓起勇氣相信其他的人嗎？我想應該是很困難的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altLang="zh-TW" noProof="0" smtClean="0"/>
              <a:pPr/>
              <a:t>6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6150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放開一切束縛，重新走出自己的舒適圈；也許我們很難面對其他人的異樣對待，這時我們應該設身處地地替別人想想，你喜歡那樣的感受嗎？你可以不喜歡這個人，但是請你要尊重。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altLang="zh-TW" noProof="0" smtClean="0"/>
              <a:pPr/>
              <a:t>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6883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手繪多邊形​​ 6" title="扇形圈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E1312BBF-208E-4AF2-864D-37FBCDDA49F6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3" name="矩形 12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BF573B-49DC-4250-A97A-099684A7936E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D92F15-EBA2-4445-918B-6553C844342C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8D54B0-E096-4AEF-83D4-F1B67FAD9C9E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44E7213A-93C2-484C-AEAF-4C538AC70789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grpSp>
        <p:nvGrpSpPr>
          <p:cNvPr id="7" name="群組 6" title="左扇形圖形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手繪多邊形​​ 6" title="左扇形圖形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手繪多邊形 11" title="左扇形內嵌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C073E3-78C0-47A3-B897-003B234EA277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267AE1-7B27-498C-9EE5-AF63EC12D10C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66477D-D6CD-4A91-959B-D5AF2B10CD61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D1409-55D5-4FB8-B91D-B63B4F114B03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手繪多邊形 11" title="右扇形背景圖形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2C81CC96-D6B8-4A1C-91A9-DC5F951927C3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8" name="矩形 7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1" name="手繪多邊形 11" title="右扇形背景圖形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矩形 11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0FAEBCC9-8A52-4F88-919A-D3DC7934DFFB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1CBB0FA-C213-4D4C-B8AD-AD5B6694E371}" type="datetime1">
              <a:rPr lang="zh-TW" altLang="en-US" noProof="0" smtClean="0"/>
              <a:t>2020/10/11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1" name="手繪多邊形​​(F) 6" title="左扇形邊緣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矩形 11" title="右邊緣框線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1" kern="1200" cap="all" spc="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03" y="954923"/>
            <a:ext cx="5875694" cy="4504620"/>
          </a:xfrm>
        </p:spPr>
        <p:txBody>
          <a:bodyPr rtlCol="0">
            <a:noAutofit/>
          </a:bodyPr>
          <a:lstStyle/>
          <a:p>
            <a:r>
              <a:rPr lang="zh-TW" altLang="en-US" sz="5400" dirty="0"/>
              <a:t>微光燦陽 </a:t>
            </a:r>
            <a:br>
              <a:rPr lang="en-US" altLang="zh-TW" sz="5400" dirty="0"/>
            </a:br>
            <a:r>
              <a:rPr lang="zh-TW" altLang="en-US" sz="3600" dirty="0"/>
              <a:t>特教主題書展系列活動</a:t>
            </a:r>
            <a:br>
              <a:rPr lang="en-US" altLang="zh-TW" sz="3600" dirty="0"/>
            </a:br>
            <a:br>
              <a:rPr lang="en-US" altLang="zh-TW" sz="3600" dirty="0"/>
            </a:br>
            <a:r>
              <a:rPr lang="en-US" altLang="zh-TW" sz="3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5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「奇蹟男孩」</a:t>
            </a:r>
            <a:br>
              <a:rPr lang="en-US" altLang="zh-TW" sz="5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5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導讀</a:t>
            </a:r>
            <a:endParaRPr lang="en-US" altLang="zh-TW" sz="54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1F61DBF-2C3F-4F06-BAE0-5C6A7317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158" y="5572664"/>
            <a:ext cx="5877385" cy="841803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dirty="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FROM</a:t>
            </a:r>
            <a:r>
              <a:rPr lang="zh-TW" altLang="en-US" dirty="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基隆市立建德國中</a:t>
            </a:r>
          </a:p>
        </p:txBody>
      </p:sp>
      <p:sp>
        <p:nvSpPr>
          <p:cNvPr id="19" name="手繪多邊形：圖案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08E42EA-3A86-44B0-A2A5-AB011B7D2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699" y="130630"/>
            <a:ext cx="4652089" cy="672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F16D31-511C-44B7-BB16-F8CF30047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7" y="360967"/>
            <a:ext cx="8187071" cy="95113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奇蹟男孩</a:t>
            </a:r>
            <a:r>
              <a:rPr lang="en-US" altLang="zh-TW" dirty="0"/>
              <a:t>(</a:t>
            </a:r>
            <a:r>
              <a:rPr lang="zh-TW" altLang="en-US" dirty="0"/>
              <a:t>影片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奇蹟男孩中文預告片">
            <a:hlinkClick r:id="" action="ppaction://media"/>
            <a:extLst>
              <a:ext uri="{FF2B5EF4-FFF2-40B4-BE49-F238E27FC236}">
                <a16:creationId xmlns:a16="http://schemas.microsoft.com/office/drawing/2014/main" id="{1A1F5C30-191D-47BE-A78E-FEFE8DDE6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0259" y="1622068"/>
            <a:ext cx="7999739" cy="44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7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矩形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手繪多邊形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矩形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84806D2-3CDF-4070-AF3B-DC017A5A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911" y="93556"/>
            <a:ext cx="3656581" cy="2107204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Wonder</a:t>
            </a:r>
            <a:b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奇蹟男孩</a:t>
            </a:r>
            <a:endParaRPr lang="en-US" altLang="zh-TW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ADDC27-CD5A-4D7D-AE6C-549A2DE0E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451" y="2294316"/>
            <a:ext cx="2857500" cy="3486150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4F8CE25-DD9E-409F-9445-614DF2FB0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" y="325464"/>
            <a:ext cx="6938746" cy="59823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2400" dirty="0"/>
              <a:t>書本簡介：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命運對他開了一個殘酷的玩笑，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但愛，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讓生命化為不可思議的奇蹟！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這是一個天生缺陷的男孩克服萬難、勇敢長大的故事！</a:t>
            </a: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孩子們，你們準備好跟我來一場奇蹟男孩的閱讀之旅嗎？</a:t>
            </a:r>
          </a:p>
        </p:txBody>
      </p:sp>
    </p:spTree>
    <p:extLst>
      <p:ext uri="{BB962C8B-B14F-4D97-AF65-F5344CB8AC3E}">
        <p14:creationId xmlns:p14="http://schemas.microsoft.com/office/powerpoint/2010/main" val="1788787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60C46743-AC3E-4440-998E-B5799BD1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罹患罕見的</a:t>
            </a:r>
            <a:br>
              <a:rPr lang="en-US" altLang="zh-TW" sz="2800" dirty="0"/>
            </a:br>
            <a:r>
              <a:rPr lang="zh-TW" altLang="en-US" sz="2000" dirty="0"/>
              <a:t>崔契爾</a:t>
            </a:r>
            <a:r>
              <a:rPr lang="en-US" altLang="zh-TW" sz="2000" dirty="0"/>
              <a:t>-</a:t>
            </a:r>
            <a:r>
              <a:rPr lang="zh-TW" altLang="en-US" sz="2000" dirty="0"/>
              <a:t>柯林斯症候群</a:t>
            </a:r>
            <a:endParaRPr lang="zh-TW" altLang="en-US" sz="2800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CA7E052-524C-433A-B988-D3E905E9B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/>
              <a:t>他是奧吉，一出生，醫生就斷定他活不過三個月，但奧吉卻憑著旺盛的生命力活了下來，前後經過</a:t>
            </a:r>
            <a:r>
              <a:rPr lang="en-US" altLang="zh-TW" sz="2400" dirty="0"/>
              <a:t>27</a:t>
            </a:r>
            <a:r>
              <a:rPr lang="zh-TW" altLang="en-US" sz="2400" dirty="0"/>
              <a:t>次的面部整容手術，逐漸朝「正常人」的路走去，但五官仍非常扭曲。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D212214-C98C-44CF-9714-2CC919485C26}"/>
              </a:ext>
            </a:extLst>
          </p:cNvPr>
          <p:cNvSpPr txBox="1"/>
          <p:nvPr/>
        </p:nvSpPr>
        <p:spPr>
          <a:xfrm>
            <a:off x="394289" y="272533"/>
            <a:ext cx="491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故事主人翁</a:t>
            </a:r>
            <a:r>
              <a:rPr lang="en-US" altLang="zh-TW" sz="2800" dirty="0"/>
              <a:t>~</a:t>
            </a:r>
            <a:r>
              <a:rPr lang="zh-TW" altLang="en-US" sz="2800" dirty="0"/>
              <a:t>奧吉</a:t>
            </a:r>
          </a:p>
        </p:txBody>
      </p:sp>
      <p:pic>
        <p:nvPicPr>
          <p:cNvPr id="11" name="圖片版面配置區 10">
            <a:extLst>
              <a:ext uri="{FF2B5EF4-FFF2-40B4-BE49-F238E27FC236}">
                <a16:creationId xmlns:a16="http://schemas.microsoft.com/office/drawing/2014/main" id="{FBC65AB7-00A8-4B16-B69A-32F163A4B9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555" r="4555"/>
          <a:stretch>
            <a:fillRect/>
          </a:stretch>
        </p:blipFill>
        <p:spPr>
          <a:xfrm>
            <a:off x="864066" y="1145305"/>
            <a:ext cx="5105574" cy="4760195"/>
          </a:xfrm>
        </p:spPr>
      </p:pic>
    </p:spTree>
    <p:extLst>
      <p:ext uri="{BB962C8B-B14F-4D97-AF65-F5344CB8AC3E}">
        <p14:creationId xmlns:p14="http://schemas.microsoft.com/office/powerpoint/2010/main" val="141183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DB399-05F5-43A9-B22D-C99E1CD3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戴起太空人頭盔，避免異樣眼光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489CAC0-BD05-4EDA-87B2-F80A084AA7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3850" t="10478" r="32566"/>
          <a:stretch/>
        </p:blipFill>
        <p:spPr>
          <a:xfrm>
            <a:off x="1762618" y="1874517"/>
            <a:ext cx="3781587" cy="4077957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685306-FFB9-46BA-9987-DB52C8433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0838" y="1874516"/>
            <a:ext cx="5360381" cy="4077957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/>
              <a:t>縱使經過</a:t>
            </a:r>
            <a:r>
              <a:rPr lang="en-US" altLang="zh-TW" sz="2800" dirty="0"/>
              <a:t>27</a:t>
            </a:r>
            <a:r>
              <a:rPr lang="zh-TW" altLang="en-US" sz="2800" dirty="0"/>
              <a:t>次面部手術，但臉部仍十分扭曲。</a:t>
            </a:r>
            <a:endParaRPr lang="en-US" altLang="zh-TW" sz="2800" dirty="0"/>
          </a:p>
          <a:p>
            <a:r>
              <a:rPr lang="zh-TW" altLang="en-US" sz="2800" dirty="0"/>
              <a:t>小時候，開始戴起太空人頭盔，躲在頭盔下，財不會引來別人異樣的眼光。</a:t>
            </a:r>
            <a:endParaRPr lang="en-US" altLang="zh-TW" sz="2800" dirty="0"/>
          </a:p>
          <a:p>
            <a:r>
              <a:rPr lang="en-US" altLang="zh-TW" sz="2800" dirty="0"/>
              <a:t>10</a:t>
            </a:r>
            <a:r>
              <a:rPr lang="zh-TW" altLang="en-US" sz="2800" dirty="0"/>
              <a:t>歲，第一次踏入學校學習。</a:t>
            </a:r>
            <a:endParaRPr lang="en-US" altLang="zh-TW" sz="2800" dirty="0"/>
          </a:p>
          <a:p>
            <a:r>
              <a:rPr lang="zh-TW" altLang="en-US" sz="2800" dirty="0"/>
              <a:t>學校之旅也開啟了被霸凌的殘酷舞台。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368892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7FE138-8AD1-42C5-B234-CEF35CCB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57479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校園生活不如意</a:t>
            </a:r>
            <a:r>
              <a:rPr lang="en-US" altLang="zh-TW" sz="4400" dirty="0"/>
              <a:t>~</a:t>
            </a:r>
            <a:r>
              <a:rPr lang="zh-TW" altLang="en-US" sz="4400" dirty="0"/>
              <a:t>萬聖節活動擊垮信心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0575360-0554-4C9F-907B-A9C69CC30F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133" r="28796"/>
          <a:stretch/>
        </p:blipFill>
        <p:spPr>
          <a:xfrm>
            <a:off x="1233612" y="2286000"/>
            <a:ext cx="4623867" cy="2923529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F16B15-7841-49A7-9001-12CAA9387A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同學的惡作劇，讓奧吉體驗到友誼的背叛。</a:t>
            </a:r>
            <a:endParaRPr lang="en-US" altLang="zh-TW" sz="2800" dirty="0"/>
          </a:p>
          <a:p>
            <a:r>
              <a:rPr lang="zh-TW" altLang="en-US" sz="2800" dirty="0"/>
              <a:t>不相信一切，重新躲回自己的殼。</a:t>
            </a:r>
          </a:p>
        </p:txBody>
      </p:sp>
    </p:spTree>
    <p:extLst>
      <p:ext uri="{BB962C8B-B14F-4D97-AF65-F5344CB8AC3E}">
        <p14:creationId xmlns:p14="http://schemas.microsoft.com/office/powerpoint/2010/main" val="102054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FD1FA8-F3B7-4CF7-A9F3-F9642473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291432"/>
          </a:xfrm>
        </p:spPr>
        <p:txBody>
          <a:bodyPr/>
          <a:lstStyle/>
          <a:p>
            <a:pPr algn="ctr"/>
            <a:r>
              <a:rPr lang="zh-TW" altLang="en-US" dirty="0"/>
              <a:t>友情的關懷讓他重新走出面對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0458F42-8DCF-4432-8569-EFB02703B0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56721" y="1883366"/>
            <a:ext cx="5557572" cy="3812583"/>
          </a:xfr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502235-4BC9-473F-B2AB-A19667FDE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796" y="1673817"/>
            <a:ext cx="4800600" cy="4231683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同學的解釋讓奧吉釋懷及了解被重視的感覺。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如果一個人要關懷別人很困難，那我們就一群人一起吧！</a:t>
            </a:r>
          </a:p>
        </p:txBody>
      </p:sp>
    </p:spTree>
    <p:extLst>
      <p:ext uri="{BB962C8B-B14F-4D97-AF65-F5344CB8AC3E}">
        <p14:creationId xmlns:p14="http://schemas.microsoft.com/office/powerpoint/2010/main" val="305987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139A53-0343-4EB9-9351-24EB2496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81466"/>
          </a:xfrm>
        </p:spPr>
        <p:txBody>
          <a:bodyPr/>
          <a:lstStyle/>
          <a:p>
            <a:r>
              <a:rPr lang="zh-TW" altLang="en-US" dirty="0"/>
              <a:t>文中佳句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F9F81F0-A1F7-43A5-A086-01871D55D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1678" y="1363851"/>
            <a:ext cx="10178322" cy="4515741"/>
          </a:xfrm>
        </p:spPr>
        <p:txBody>
          <a:bodyPr vert="horz">
            <a:normAutofit/>
          </a:bodyPr>
          <a:lstStyle/>
          <a:p>
            <a:r>
              <a:rPr lang="zh-TW" altLang="en-US" sz="2400" dirty="0"/>
              <a:t>勇氣、仁慈、友誼和品格，這些事定義我們成為一個人的特質，也時時刻刻驅使我們去做一位偉大的人</a:t>
            </a:r>
            <a:r>
              <a:rPr lang="en-US" altLang="zh-TW" sz="2400" dirty="0"/>
              <a:t>…</a:t>
            </a:r>
            <a:r>
              <a:rPr lang="zh-TW" altLang="en-US" sz="2400" dirty="0"/>
              <a:t>所謂的偉大，不在於自身很強壯，而是如何正確地使用強大的力量</a:t>
            </a:r>
            <a:r>
              <a:rPr lang="en-US" altLang="zh-TW" sz="2400" dirty="0"/>
              <a:t>…</a:t>
            </a:r>
            <a:r>
              <a:rPr lang="zh-TW" altLang="en-US" sz="2400" dirty="0"/>
              <a:t>偉大的人，他的力量來自無比堅強的內心。</a:t>
            </a:r>
            <a:endParaRPr lang="en-US" altLang="zh-TW" sz="2400" dirty="0"/>
          </a:p>
          <a:p>
            <a:r>
              <a:rPr lang="zh-TW" altLang="en-US" sz="2400" dirty="0">
                <a:solidFill>
                  <a:srgbClr val="FF0000"/>
                </a:solidFill>
              </a:rPr>
              <a:t>我們應該定義人生的新準則，永遠對別人更仁慈一點。這提醒我身而為人，不僅擁有仁慈的能力，更要選擇仁慈待人。</a:t>
            </a:r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sz="2400" dirty="0"/>
              <a:t>如果在這裡的每個人都願意這樣做</a:t>
            </a:r>
            <a:r>
              <a:rPr lang="en-US" altLang="zh-TW" sz="2400" dirty="0"/>
              <a:t>—</a:t>
            </a:r>
            <a:r>
              <a:rPr lang="zh-TW" altLang="en-US" sz="2400" dirty="0"/>
              <a:t>無論你在哪裡，無論什麼時候，你都願意對別人更加仁慈，這個世界就會變成更好的地方。</a:t>
            </a:r>
            <a:endParaRPr lang="en-US" altLang="zh-TW" sz="2400" dirty="0"/>
          </a:p>
          <a:p>
            <a:r>
              <a:rPr lang="zh-TW" altLang="en-US" sz="2400" dirty="0">
                <a:solidFill>
                  <a:srgbClr val="FF0000"/>
                </a:solidFill>
              </a:rPr>
              <a:t>要怎麼衡量你在過去的一年之中成長多少？不是看長高幾公分或可以跑幾圈，也不是平均成績，那些東西當然重要，但更重要的是你選擇怎麼去過每一天，跟什麼人來往，對我來說，這才次定義成功的最好方法。</a:t>
            </a:r>
          </a:p>
        </p:txBody>
      </p:sp>
    </p:spTree>
    <p:extLst>
      <p:ext uri="{BB962C8B-B14F-4D97-AF65-F5344CB8AC3E}">
        <p14:creationId xmlns:p14="http://schemas.microsoft.com/office/powerpoint/2010/main" val="620290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9C9802-FBB1-4617-9034-8C05C885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51947"/>
          </a:xfrm>
        </p:spPr>
        <p:txBody>
          <a:bodyPr/>
          <a:lstStyle/>
          <a:p>
            <a:r>
              <a:rPr lang="zh-TW" altLang="en-US" dirty="0"/>
              <a:t>尊重、關懷和支持，請嘗試理解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E42447-B498-4A0C-89BD-6961E2CA3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081" y="1348257"/>
            <a:ext cx="5261770" cy="526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24773"/>
      </p:ext>
    </p:extLst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173_TF67530480.potx" id="{710D4D51-AF2A-4CD3-93B8-78940241DBB0}" vid="{600BB4C5-4EAC-43F6-9A48-82DD2F6C97C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5D5C12-9048-448D-A69C-F00736C0732E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徽章設計</Template>
  <TotalTime>0</TotalTime>
  <Words>829</Words>
  <Application>Microsoft Office PowerPoint</Application>
  <PresentationFormat>寬螢幕</PresentationFormat>
  <Paragraphs>47</Paragraphs>
  <Slides>9</Slides>
  <Notes>6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Microsoft JhengHei UI</vt:lpstr>
      <vt:lpstr>微軟正黑體</vt:lpstr>
      <vt:lpstr>Arial</vt:lpstr>
      <vt:lpstr>Gill Sans MT</vt:lpstr>
      <vt:lpstr>徽章</vt:lpstr>
      <vt:lpstr>微光燦陽  特教主題書展系列活動   「奇蹟男孩」 導讀</vt:lpstr>
      <vt:lpstr>奇蹟男孩(影片)</vt:lpstr>
      <vt:lpstr>Wonder 奇蹟男孩</vt:lpstr>
      <vt:lpstr>罹患罕見的 崔契爾-柯林斯症候群</vt:lpstr>
      <vt:lpstr>戴起太空人頭盔，避免異樣眼光</vt:lpstr>
      <vt:lpstr>校園生活不如意~萬聖節活動擊垮信心</vt:lpstr>
      <vt:lpstr>友情的關懷讓他重新走出面對</vt:lpstr>
      <vt:lpstr>文中佳句</vt:lpstr>
      <vt:lpstr>尊重、關懷和支持，請嘗試理解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2020-10-09T00:32:19Z</dcterms:created>
  <dcterms:modified xsi:type="dcterms:W3CDTF">2020-10-11T08:18:01Z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